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57" r:id="rId4"/>
    <p:sldId id="262" r:id="rId5"/>
    <p:sldId id="258" r:id="rId6"/>
    <p:sldId id="259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8D9E5A-4272-4B4D-8ED5-9DD9FF39C351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0FD2D-56E6-4889-9610-1E21D6A353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0FD2D-56E6-4889-9610-1E21D6A35399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TRANSPORT OF SICK NEONATES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Col K </a:t>
            </a:r>
            <a:r>
              <a:rPr lang="en-US" dirty="0" err="1" smtClean="0"/>
              <a:t>Venkatnarayan</a:t>
            </a:r>
            <a:endParaRPr lang="en-US" dirty="0" smtClean="0"/>
          </a:p>
          <a:p>
            <a:r>
              <a:rPr lang="en-US" dirty="0" smtClean="0"/>
              <a:t>Assoc Professor</a:t>
            </a:r>
          </a:p>
          <a:p>
            <a:r>
              <a:rPr lang="en-US" dirty="0" smtClean="0"/>
              <a:t>Head, Dept of Pediatrics</a:t>
            </a:r>
          </a:p>
          <a:p>
            <a:r>
              <a:rPr lang="en-US" dirty="0" smtClean="0"/>
              <a:t>Command Hospital</a:t>
            </a:r>
          </a:p>
          <a:p>
            <a:r>
              <a:rPr lang="en-US" dirty="0" smtClean="0"/>
              <a:t>Pune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Transport of sick neonate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74837"/>
            <a:ext cx="38862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Best “in-utero” transfer</a:t>
            </a:r>
          </a:p>
          <a:p>
            <a:r>
              <a:rPr lang="en-US" dirty="0" smtClean="0"/>
              <a:t>For ideal transport, ensure optimal</a:t>
            </a:r>
          </a:p>
          <a:p>
            <a:pPr lvl="1"/>
            <a:r>
              <a:rPr lang="en-US" dirty="0" smtClean="0"/>
              <a:t>Resources </a:t>
            </a:r>
          </a:p>
          <a:p>
            <a:pPr lvl="1">
              <a:buNone/>
            </a:pPr>
            <a:r>
              <a:rPr lang="en-US" dirty="0" smtClean="0"/>
              <a:t>     Personnel, equipment, vehicle</a:t>
            </a:r>
          </a:p>
          <a:p>
            <a:pPr lvl="1"/>
            <a:r>
              <a:rPr lang="en-US" dirty="0" smtClean="0"/>
              <a:t>Pre transport </a:t>
            </a:r>
          </a:p>
          <a:p>
            <a:pPr lvl="1">
              <a:buNone/>
            </a:pPr>
            <a:r>
              <a:rPr lang="en-US" dirty="0" smtClean="0"/>
              <a:t>     stabilization of baby</a:t>
            </a:r>
          </a:p>
          <a:p>
            <a:pPr lvl="1"/>
            <a:r>
              <a:rPr lang="en-US" dirty="0" smtClean="0"/>
              <a:t>Communication </a:t>
            </a:r>
          </a:p>
          <a:p>
            <a:pPr lvl="1"/>
            <a:r>
              <a:rPr lang="en-US" dirty="0" smtClean="0"/>
              <a:t>Documentation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886200" y="1676400"/>
          <a:ext cx="5105400" cy="4767290"/>
        </p:xfrm>
        <a:graphic>
          <a:graphicData uri="http://schemas.openxmlformats.org/drawingml/2006/table">
            <a:tbl>
              <a:tblPr/>
              <a:tblGrid>
                <a:gridCol w="1834753"/>
                <a:gridCol w="1899047"/>
                <a:gridCol w="1371600"/>
              </a:tblGrid>
              <a:tr h="31568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Equipment and supplies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</a:rPr>
                        <a:t>Drugs &amp; fluids</a:t>
                      </a:r>
                      <a:endParaRPr lang="en-US" sz="16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3914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Cover adequately-socks, cap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Source of warmth, blanket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Resuscitation equipment: 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400" b="1" dirty="0" smtClean="0">
                          <a:latin typeface="Calibri"/>
                          <a:ea typeface="Calibri"/>
                          <a:cs typeface="Calibri"/>
                        </a:rPr>
                        <a:t>Bag &amp; mask</a:t>
                      </a:r>
                      <a:endParaRPr lang="en-US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400" b="1" dirty="0" smtClean="0">
                          <a:latin typeface="Calibri"/>
                          <a:ea typeface="Calibri"/>
                          <a:cs typeface="Calibri"/>
                        </a:rPr>
                        <a:t>Suction </a:t>
                      </a:r>
                      <a:r>
                        <a:rPr lang="en-US" sz="1400" b="1" dirty="0">
                          <a:latin typeface="Calibri"/>
                          <a:ea typeface="Calibri"/>
                          <a:cs typeface="Calibri"/>
                        </a:rPr>
                        <a:t>apparatus</a:t>
                      </a:r>
                      <a:endParaRPr lang="en-US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400" b="1" dirty="0" smtClean="0">
                          <a:latin typeface="Calibri"/>
                          <a:ea typeface="Calibri"/>
                          <a:cs typeface="Calibri"/>
                        </a:rPr>
                        <a:t>Oxygen </a:t>
                      </a:r>
                      <a:r>
                        <a:rPr lang="en-US" sz="1400" b="1" dirty="0">
                          <a:latin typeface="Calibri"/>
                          <a:ea typeface="Calibri"/>
                          <a:cs typeface="Calibri"/>
                        </a:rPr>
                        <a:t>cylinder with flow meter</a:t>
                      </a:r>
                      <a:endParaRPr lang="en-US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400" b="1" dirty="0" smtClean="0">
                          <a:latin typeface="Calibri"/>
                          <a:ea typeface="Calibri"/>
                          <a:cs typeface="Calibri"/>
                        </a:rPr>
                        <a:t>Nasal </a:t>
                      </a:r>
                      <a:r>
                        <a:rPr lang="en-US" sz="1400" b="1" dirty="0">
                          <a:latin typeface="Calibri"/>
                          <a:ea typeface="Calibri"/>
                          <a:cs typeface="Calibri"/>
                        </a:rPr>
                        <a:t>catheter, or head box</a:t>
                      </a:r>
                      <a:endParaRPr lang="en-US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Stethoscope, thermometer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Fluids &amp; feeds: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Expressed breast milk </a:t>
                      </a:r>
                      <a:endParaRPr lang="en-US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Oro gastric tube to feed</a:t>
                      </a:r>
                      <a:endParaRPr lang="en-US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IV infusion set </a:t>
                      </a:r>
                      <a:endParaRPr lang="en-US" sz="12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/>
                        <a:buChar char="o"/>
                      </a:pPr>
                      <a:r>
                        <a:rPr lang="en-US" sz="1200" b="1" dirty="0">
                          <a:latin typeface="Calibri"/>
                          <a:ea typeface="Calibri"/>
                          <a:cs typeface="Calibri"/>
                        </a:rPr>
                        <a:t>Butterfly set or IV se</a:t>
                      </a:r>
                      <a:r>
                        <a:rPr lang="en-US" sz="1400" b="1" dirty="0">
                          <a:latin typeface="Calibri"/>
                          <a:ea typeface="Calibri"/>
                          <a:cs typeface="Calibri"/>
                        </a:rPr>
                        <a:t>t</a:t>
                      </a:r>
                      <a:endParaRPr lang="en-US" sz="14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Syringes and needles (various sizes and types)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Adhesive tape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Sterile gloves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Antiseptic solution and cotton-wool balls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Extra </a:t>
                      </a:r>
                      <a:r>
                        <a:rPr lang="en-US" sz="1400" b="1" dirty="0" smtClean="0">
                          <a:latin typeface="Calibri"/>
                          <a:ea typeface="Times New Roman"/>
                          <a:cs typeface="Calibri"/>
                        </a:rPr>
                        <a:t>napkins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 smtClean="0">
                          <a:latin typeface="Calibri"/>
                          <a:ea typeface="Times New Roman"/>
                          <a:cs typeface="Calibri"/>
                        </a:rPr>
                        <a:t>Illumination source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>
                          <a:latin typeface="Calibri"/>
                          <a:ea typeface="Times New Roman"/>
                          <a:cs typeface="Calibri"/>
                        </a:rPr>
                        <a:t>Any drug (e.g. antibiotics) the baby is receiving if a dose is anticipated during the trip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dirty="0" smtClean="0">
                          <a:latin typeface="Calibri"/>
                          <a:ea typeface="Times New Roman"/>
                          <a:cs typeface="Calibri"/>
                        </a:rPr>
                        <a:t>Intravenous fluids</a:t>
                      </a:r>
                      <a:endParaRPr lang="en-US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24400" y="1143000"/>
            <a:ext cx="335280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Example checklist</a:t>
            </a:r>
            <a:endParaRPr 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Human resources</a:t>
            </a:r>
          </a:p>
          <a:p>
            <a:pPr lvl="1"/>
            <a:r>
              <a:rPr lang="en-US" dirty="0" smtClean="0"/>
              <a:t>Doctors, nurses, ANM, ASHA worker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Ambulance and equipments</a:t>
            </a:r>
          </a:p>
          <a:p>
            <a:pPr lvl="1"/>
            <a:r>
              <a:rPr lang="en-US" dirty="0" smtClean="0"/>
              <a:t>Oxygen, ventilator, power back up and infusion pumps and essential drugs should be available</a:t>
            </a:r>
          </a:p>
          <a:p>
            <a:endParaRPr lang="en-US" dirty="0"/>
          </a:p>
          <a:p>
            <a:pPr lvl="1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 transport stabilization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STABLE</a:t>
            </a:r>
            <a:endParaRPr 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174874"/>
            <a:ext cx="4040188" cy="4302125"/>
          </a:xfrm>
        </p:spPr>
        <p:txBody>
          <a:bodyPr>
            <a:normAutofit/>
          </a:bodyPr>
          <a:lstStyle/>
          <a:p>
            <a:r>
              <a:rPr lang="en-IN" sz="2800" b="1" dirty="0" smtClean="0"/>
              <a:t>S-</a:t>
            </a:r>
            <a:r>
              <a:rPr lang="en-IN" sz="2800" dirty="0" err="1" smtClean="0"/>
              <a:t>ugar</a:t>
            </a:r>
            <a:endParaRPr lang="en-IN" sz="2800" dirty="0" smtClean="0"/>
          </a:p>
          <a:p>
            <a:r>
              <a:rPr lang="en-IN" sz="2800" b="1" dirty="0" smtClean="0"/>
              <a:t>T-</a:t>
            </a:r>
            <a:r>
              <a:rPr lang="en-IN" sz="2800" dirty="0" err="1" smtClean="0"/>
              <a:t>emperature</a:t>
            </a:r>
            <a:endParaRPr lang="en-IN" sz="2800" dirty="0" smtClean="0"/>
          </a:p>
          <a:p>
            <a:r>
              <a:rPr lang="en-IN" sz="2800" b="1" dirty="0" smtClean="0"/>
              <a:t>A-</a:t>
            </a:r>
            <a:r>
              <a:rPr lang="en-IN" sz="2800" dirty="0" err="1" smtClean="0"/>
              <a:t>irway</a:t>
            </a:r>
            <a:r>
              <a:rPr lang="en-IN" sz="2800" dirty="0" smtClean="0"/>
              <a:t> and breathing, </a:t>
            </a:r>
          </a:p>
          <a:p>
            <a:r>
              <a:rPr lang="en-IN" sz="2800" b="1" dirty="0" smtClean="0"/>
              <a:t>B-</a:t>
            </a:r>
            <a:r>
              <a:rPr lang="en-IN" sz="2800" dirty="0" err="1" smtClean="0"/>
              <a:t>lood</a:t>
            </a:r>
            <a:r>
              <a:rPr lang="en-IN" sz="2800" dirty="0" smtClean="0"/>
              <a:t> pressure</a:t>
            </a:r>
          </a:p>
          <a:p>
            <a:r>
              <a:rPr lang="en-IN" sz="2800" b="1" dirty="0" smtClean="0"/>
              <a:t>L-</a:t>
            </a:r>
            <a:r>
              <a:rPr lang="en-IN" sz="2800" dirty="0" err="1" smtClean="0"/>
              <a:t>aboratory</a:t>
            </a:r>
            <a:r>
              <a:rPr lang="en-IN" sz="2800" dirty="0" smtClean="0"/>
              <a:t> work</a:t>
            </a:r>
          </a:p>
          <a:p>
            <a:r>
              <a:rPr lang="en-IN" sz="2800" b="1" dirty="0" smtClean="0"/>
              <a:t>E-</a:t>
            </a:r>
            <a:r>
              <a:rPr lang="en-IN" sz="2800" dirty="0" smtClean="0"/>
              <a:t>motional support</a:t>
            </a:r>
            <a:endParaRPr lang="en-US" sz="28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TOPS</a:t>
            </a:r>
            <a:endParaRPr lang="en-US" sz="32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194175" cy="4073525"/>
          </a:xfrm>
        </p:spPr>
        <p:txBody>
          <a:bodyPr>
            <a:normAutofit/>
          </a:bodyPr>
          <a:lstStyle/>
          <a:p>
            <a:r>
              <a:rPr lang="en-IN" sz="2800" dirty="0" smtClean="0"/>
              <a:t>T-</a:t>
            </a:r>
            <a:r>
              <a:rPr lang="en-IN" sz="2800" dirty="0" err="1" smtClean="0"/>
              <a:t>emperature</a:t>
            </a:r>
            <a:endParaRPr lang="en-IN" sz="2800" dirty="0" smtClean="0"/>
          </a:p>
          <a:p>
            <a:r>
              <a:rPr lang="en-IN" sz="2800" dirty="0" smtClean="0"/>
              <a:t>O-</a:t>
            </a:r>
            <a:r>
              <a:rPr lang="en-IN" sz="2800" dirty="0" err="1" smtClean="0"/>
              <a:t>xygenation</a:t>
            </a:r>
            <a:r>
              <a:rPr lang="en-IN" sz="2800" dirty="0" smtClean="0"/>
              <a:t> (Airway &amp; Breathing)</a:t>
            </a:r>
          </a:p>
          <a:p>
            <a:r>
              <a:rPr lang="en-IN" sz="2800" dirty="0" smtClean="0"/>
              <a:t>P-</a:t>
            </a:r>
            <a:r>
              <a:rPr lang="en-IN" sz="2800" dirty="0" err="1" smtClean="0"/>
              <a:t>erfusion</a:t>
            </a:r>
            <a:endParaRPr lang="en-IN" sz="2800" dirty="0" smtClean="0"/>
          </a:p>
          <a:p>
            <a:r>
              <a:rPr lang="en-IN" sz="2800" dirty="0" smtClean="0"/>
              <a:t>S-</a:t>
            </a:r>
            <a:r>
              <a:rPr lang="en-IN" sz="2800" dirty="0" err="1" smtClean="0"/>
              <a:t>ugar</a:t>
            </a:r>
            <a:endParaRPr 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Communication and documentation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Effective communication </a:t>
            </a:r>
          </a:p>
          <a:p>
            <a:pPr lvl="1"/>
            <a:r>
              <a:rPr lang="en-US" dirty="0"/>
              <a:t>Between referring and referred units, parents, doctors, feedbacks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Documentation </a:t>
            </a:r>
          </a:p>
          <a:p>
            <a:pPr lvl="1"/>
            <a:r>
              <a:rPr lang="en-US" dirty="0"/>
              <a:t>History, treatment given, diagnosis, reasons for transfer, consents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Care during transport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US" dirty="0"/>
              <a:t>Ensure Temperature, Airway, Breathing and Circulation</a:t>
            </a:r>
          </a:p>
          <a:p>
            <a:pPr lvl="0">
              <a:buNone/>
            </a:pPr>
            <a:endParaRPr lang="en-IN" dirty="0"/>
          </a:p>
          <a:p>
            <a:pPr lvl="0"/>
            <a:r>
              <a:rPr lang="en-IN" dirty="0"/>
              <a:t>It is best to </a:t>
            </a:r>
            <a:r>
              <a:rPr lang="en-IN" u="sng" dirty="0"/>
              <a:t>not attempt feeding sick babies </a:t>
            </a:r>
            <a:r>
              <a:rPr lang="en-IN" dirty="0"/>
              <a:t>with abnormal sensorium or severe respiratory distress before or during transfer</a:t>
            </a:r>
          </a:p>
          <a:p>
            <a:pPr lvl="0">
              <a:buNone/>
            </a:pPr>
            <a:endParaRPr lang="en-IN" dirty="0"/>
          </a:p>
          <a:p>
            <a:r>
              <a:rPr lang="en-IN" dirty="0"/>
              <a:t>Take baby to nearest facility by fastest mode of transport by the shortest route</a:t>
            </a:r>
          </a:p>
        </p:txBody>
      </p:sp>
    </p:spTree>
    <p:extLst>
      <p:ext uri="{BB962C8B-B14F-4D97-AF65-F5344CB8AC3E}">
        <p14:creationId xmlns:p14="http://schemas.microsoft.com/office/powerpoint/2010/main" xmlns="" val="1812532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282</Words>
  <Application>Microsoft Office PowerPoint</Application>
  <PresentationFormat>On-screen Show (4:3)</PresentationFormat>
  <Paragraphs>76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TRANSPORT OF SICK NEONATES</vt:lpstr>
      <vt:lpstr>Transport of sick neonate</vt:lpstr>
      <vt:lpstr>Resources</vt:lpstr>
      <vt:lpstr>Pre transport stabilization</vt:lpstr>
      <vt:lpstr>Communication and documentation</vt:lpstr>
      <vt:lpstr>Care during transport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TRANSPORT OF SICK NEONATES</dc:title>
  <dc:creator>User</dc:creator>
  <cp:lastModifiedBy>Designo</cp:lastModifiedBy>
  <cp:revision>6</cp:revision>
  <dcterms:created xsi:type="dcterms:W3CDTF">2006-08-16T00:00:00Z</dcterms:created>
  <dcterms:modified xsi:type="dcterms:W3CDTF">2017-06-13T09:30:04Z</dcterms:modified>
</cp:coreProperties>
</file>